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7" r:id="rId9"/>
    <p:sldId id="279" r:id="rId10"/>
    <p:sldId id="280" r:id="rId11"/>
    <p:sldId id="274" r:id="rId12"/>
    <p:sldId id="267" r:id="rId13"/>
    <p:sldId id="268" r:id="rId14"/>
    <p:sldId id="269" r:id="rId15"/>
    <p:sldId id="270" r:id="rId16"/>
    <p:sldId id="271" r:id="rId17"/>
    <p:sldId id="276" r:id="rId18"/>
    <p:sldId id="281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129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0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4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290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8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0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0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8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3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8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3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2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7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4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nutrition/everyone/basics/wate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Football Nutrition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Staci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Hosley, MS, LAT,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ATC,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CPT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Northwest High School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Varied and Balanced Diet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804550"/>
            <a:ext cx="4138742" cy="3766256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40419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½ your plate should be fruits and vegetables.</a:t>
            </a:r>
          </a:p>
          <a:p>
            <a:r>
              <a:rPr lang="en-US" dirty="0" smtClean="0"/>
              <a:t>Incorporate grains, protein, and dairy in each meal.</a:t>
            </a:r>
          </a:p>
          <a:p>
            <a:r>
              <a:rPr lang="en-US" dirty="0" smtClean="0"/>
              <a:t>Be smart! Stay away from bad fats, foods with high calories but no nutritional value.</a:t>
            </a:r>
          </a:p>
          <a:p>
            <a:r>
              <a:rPr lang="en-US" dirty="0" smtClean="0"/>
              <a:t>Check out Choosemyplate.gov…tons on information about nutrition and meal suggestions.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6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Meet energy needs:</a:t>
            </a:r>
            <a:r>
              <a:rPr lang="en-US" sz="3600" dirty="0" smtClean="0"/>
              <a:t> How </a:t>
            </a:r>
            <a:r>
              <a:rPr lang="en-US" sz="3600" dirty="0" smtClean="0"/>
              <a:t>many calories does your body consume naturally in a 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194560"/>
            <a:ext cx="10394707" cy="445945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Basal Metabolic Rate: 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Amount of calories your body needs to function at rest.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How to calculate?:</a:t>
            </a:r>
          </a:p>
          <a:p>
            <a:pPr lvl="2">
              <a:buClr>
                <a:srgbClr val="FF0000"/>
              </a:buClr>
            </a:pPr>
            <a:r>
              <a:rPr lang="en-US" dirty="0"/>
              <a:t>Males: </a:t>
            </a:r>
            <a:r>
              <a:rPr lang="en-US" dirty="0" smtClean="0"/>
              <a:t>66 </a:t>
            </a:r>
            <a:r>
              <a:rPr lang="en-US" dirty="0"/>
              <a:t>+ (6.23 × weight) + (12.7 × height) – (6.8 × age) = </a:t>
            </a:r>
            <a:r>
              <a:rPr lang="en-US" dirty="0" smtClean="0"/>
              <a:t>BMR</a:t>
            </a:r>
          </a:p>
          <a:p>
            <a:pPr lvl="3">
              <a:buClr>
                <a:srgbClr val="FF0000"/>
              </a:buClr>
            </a:pPr>
            <a:r>
              <a:rPr lang="en-US" dirty="0" smtClean="0"/>
              <a:t>*Weight in lbs., height in inches</a:t>
            </a:r>
          </a:p>
          <a:p>
            <a:pPr lvl="2">
              <a:buClr>
                <a:srgbClr val="FF0000"/>
              </a:buClr>
            </a:pPr>
            <a:r>
              <a:rPr lang="en-US" dirty="0"/>
              <a:t>Females: 655 + (4.35 × weight) + (4.7 × height) – (4.7 × age) = </a:t>
            </a:r>
            <a:r>
              <a:rPr lang="en-US" dirty="0" smtClean="0"/>
              <a:t>BMR</a:t>
            </a:r>
          </a:p>
          <a:p>
            <a:pPr lvl="3">
              <a:buClr>
                <a:srgbClr val="FF0000"/>
              </a:buClr>
            </a:pPr>
            <a:r>
              <a:rPr lang="en-US" dirty="0" smtClean="0"/>
              <a:t>*Weight in lbs., height in inches</a:t>
            </a:r>
          </a:p>
          <a:p>
            <a:pPr>
              <a:buClr>
                <a:srgbClr val="FF0000"/>
              </a:buClr>
            </a:pPr>
            <a:r>
              <a:rPr lang="en-US" b="1" dirty="0"/>
              <a:t>Total Calories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While a typical adult needs about 1,800 to 2,200 calories a day, football players require quite a bit more. Football players need about 50 calories per 2.2 pounds (one kilogram) of body weight, according to the National Strength and Conditioning Association. Therefore, a 407-pound NFL player such as the late Korey Stringer could need more than 9,000 calories. A 155-pound youth player, on the other hand, needs about 3,500 calories.</a:t>
            </a:r>
          </a:p>
          <a:p>
            <a:pPr>
              <a:buClr>
                <a:srgbClr val="FF0000"/>
              </a:buClr>
            </a:pPr>
            <a:endParaRPr lang="en-US" dirty="0" smtClean="0"/>
          </a:p>
          <a:p>
            <a:endParaRPr lang="en-US" dirty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3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261782"/>
            <a:ext cx="10394707" cy="4319508"/>
          </a:xfrm>
        </p:spPr>
        <p:txBody>
          <a:bodyPr/>
          <a:lstStyle/>
          <a:p>
            <a:r>
              <a:rPr lang="en-US" dirty="0" smtClean="0"/>
              <a:t>Eat a hearty breakfast in the morning. Load up on carbs.</a:t>
            </a:r>
          </a:p>
          <a:p>
            <a:r>
              <a:rPr lang="en-US" dirty="0" smtClean="0"/>
              <a:t>Lunch, more carbs.</a:t>
            </a:r>
          </a:p>
          <a:p>
            <a:r>
              <a:rPr lang="en-US" dirty="0" smtClean="0"/>
              <a:t>Before practice, </a:t>
            </a:r>
            <a:r>
              <a:rPr lang="en-US" dirty="0" smtClean="0"/>
              <a:t>protein</a:t>
            </a:r>
          </a:p>
          <a:p>
            <a:r>
              <a:rPr lang="en-US" dirty="0" smtClean="0"/>
              <a:t>After practice, protein and carbs to repair muscles.</a:t>
            </a:r>
          </a:p>
          <a:p>
            <a:r>
              <a:rPr lang="en-US" dirty="0" smtClean="0"/>
              <a:t>Incorporate Good fats at each meal, too!</a:t>
            </a:r>
          </a:p>
          <a:p>
            <a:r>
              <a:rPr lang="en-US" dirty="0" smtClean="0"/>
              <a:t>Don’t forget vitamins and minerals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Meal Plan: 3000 calories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/>
              <a:t>goal: Trying to maintain lower body weight or lose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2063396"/>
            <a:ext cx="5124157" cy="430926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1400" b="1" dirty="0" smtClean="0"/>
              <a:t>Breakfast </a:t>
            </a:r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4 </a:t>
            </a:r>
            <a:r>
              <a:rPr lang="en-US" sz="1400" dirty="0"/>
              <a:t>frozen multigrain waffles topped with 1/2 cup of blueberries, 1 </a:t>
            </a:r>
            <a:r>
              <a:rPr lang="en-US" sz="1400" dirty="0" err="1"/>
              <a:t>Tbsp</a:t>
            </a:r>
            <a:r>
              <a:rPr lang="en-US" sz="1400" dirty="0"/>
              <a:t> of </a:t>
            </a:r>
            <a:r>
              <a:rPr lang="en-US" sz="1400" dirty="0" smtClean="0"/>
              <a:t>margarine, and </a:t>
            </a:r>
            <a:r>
              <a:rPr lang="en-US" sz="1400" dirty="0"/>
              <a:t>2 </a:t>
            </a:r>
            <a:r>
              <a:rPr lang="en-US" sz="1400" dirty="0" err="1"/>
              <a:t>Tbsp</a:t>
            </a:r>
            <a:r>
              <a:rPr lang="en-US" sz="1400" dirty="0"/>
              <a:t> of maple syrup</a:t>
            </a:r>
          </a:p>
          <a:p>
            <a:pPr>
              <a:buClr>
                <a:srgbClr val="FF0000"/>
              </a:buClr>
            </a:pPr>
            <a:r>
              <a:rPr lang="en-US" sz="1400" b="1" dirty="0"/>
              <a:t>Morning Snack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1 </a:t>
            </a:r>
            <a:r>
              <a:rPr lang="en-US" sz="1400" dirty="0"/>
              <a:t>medium banana covered with 2 </a:t>
            </a:r>
            <a:r>
              <a:rPr lang="en-US" sz="1400" dirty="0" err="1"/>
              <a:t>Tbsp</a:t>
            </a:r>
            <a:r>
              <a:rPr lang="en-US" sz="1400" dirty="0"/>
              <a:t> natural peanut butter</a:t>
            </a:r>
          </a:p>
          <a:p>
            <a:pPr>
              <a:buClr>
                <a:srgbClr val="FF0000"/>
              </a:buClr>
            </a:pPr>
            <a:r>
              <a:rPr lang="en-US" sz="1400" b="1" dirty="0"/>
              <a:t>Lunch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6</a:t>
            </a:r>
            <a:r>
              <a:rPr lang="en-US" sz="1400" dirty="0"/>
              <a:t>” steak sub on wheat bread with 3 oz. grilled sirloin, 1 slice part-skim </a:t>
            </a:r>
            <a:r>
              <a:rPr lang="en-US" sz="1400" dirty="0" smtClean="0"/>
              <a:t>mozzarella cheese</a:t>
            </a:r>
            <a:r>
              <a:rPr lang="en-US" sz="1400" dirty="0"/>
              <a:t>, onion, and green pepper</a:t>
            </a:r>
          </a:p>
          <a:p>
            <a:pPr lvl="1">
              <a:buClr>
                <a:srgbClr val="FF0000"/>
              </a:buClr>
            </a:pPr>
            <a:r>
              <a:rPr lang="en-US" sz="1400" dirty="0"/>
              <a:t>1 cup skim </a:t>
            </a:r>
            <a:r>
              <a:rPr lang="en-US" sz="1400" dirty="0" smtClean="0"/>
              <a:t>milk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0" y="2063396"/>
            <a:ext cx="5246115" cy="499858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1400" b="1" dirty="0"/>
              <a:t>Afternoon Snack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8 </a:t>
            </a:r>
            <a:r>
              <a:rPr lang="en-US" sz="1400" dirty="0" err="1"/>
              <a:t>triscuit</a:t>
            </a:r>
            <a:r>
              <a:rPr lang="en-US" sz="1400" dirty="0"/>
              <a:t> crackers dipped in 3 </a:t>
            </a:r>
            <a:r>
              <a:rPr lang="en-US" sz="1400" dirty="0" err="1"/>
              <a:t>Tbsp</a:t>
            </a:r>
            <a:r>
              <a:rPr lang="en-US" sz="1400" dirty="0"/>
              <a:t> of hummus</a:t>
            </a:r>
          </a:p>
          <a:p>
            <a:pPr>
              <a:buClr>
                <a:srgbClr val="FF0000"/>
              </a:buClr>
            </a:pPr>
            <a:r>
              <a:rPr lang="en-US" sz="1400" b="1" dirty="0"/>
              <a:t>Dinner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1-1/2 </a:t>
            </a:r>
            <a:r>
              <a:rPr lang="en-US" sz="1400" dirty="0"/>
              <a:t>cups whole wheat pasta with marinara sauce containing grilled </a:t>
            </a:r>
            <a:r>
              <a:rPr lang="en-US" sz="1400" dirty="0" smtClean="0"/>
              <a:t>chicken breast</a:t>
            </a:r>
            <a:r>
              <a:rPr lang="en-US" sz="1400" dirty="0"/>
              <a:t>, tomatoes, and broccoli</a:t>
            </a:r>
          </a:p>
          <a:p>
            <a:pPr lvl="1">
              <a:buClr>
                <a:srgbClr val="FF0000"/>
              </a:buClr>
            </a:pPr>
            <a:r>
              <a:rPr lang="en-US" sz="1400" dirty="0"/>
              <a:t>1 whole wheat dinner roll with 1 tsp margarine spread</a:t>
            </a:r>
          </a:p>
          <a:p>
            <a:pPr lvl="1">
              <a:buClr>
                <a:srgbClr val="FF0000"/>
              </a:buClr>
            </a:pPr>
            <a:r>
              <a:rPr lang="en-US" sz="1400" dirty="0"/>
              <a:t>1 cup skim milk</a:t>
            </a:r>
          </a:p>
          <a:p>
            <a:pPr>
              <a:buClr>
                <a:srgbClr val="FF0000"/>
              </a:buClr>
            </a:pPr>
            <a:r>
              <a:rPr lang="en-US" sz="1400" b="1" dirty="0"/>
              <a:t>Evening Snack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1 </a:t>
            </a:r>
            <a:r>
              <a:rPr lang="en-US" sz="1400" dirty="0"/>
              <a:t>Oats ‘N Honey granola bar</a:t>
            </a:r>
          </a:p>
          <a:p>
            <a:pPr>
              <a:buClr>
                <a:srgbClr val="FF0000"/>
              </a:buClr>
            </a:pPr>
            <a:r>
              <a:rPr lang="en-US" sz="1400" b="1" dirty="0"/>
              <a:t>During Practice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Approximately </a:t>
            </a:r>
            <a:r>
              <a:rPr lang="en-US" sz="1400" dirty="0"/>
              <a:t>4 cups of Gatorade/</a:t>
            </a:r>
            <a:r>
              <a:rPr lang="en-US" sz="1400" dirty="0" err="1"/>
              <a:t>Powerade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Meal Plan: 3500 calories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000" dirty="0" smtClean="0"/>
              <a:t>goal:</a:t>
            </a:r>
            <a:r>
              <a:rPr lang="en-US" dirty="0" smtClean="0"/>
              <a:t> </a:t>
            </a:r>
            <a:r>
              <a:rPr lang="en-US" sz="2000" dirty="0" smtClean="0"/>
              <a:t>maintain current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1100" b="1" dirty="0" smtClean="0">
                <a:latin typeface="Times-Bold"/>
              </a:rPr>
              <a:t>Breakfast</a:t>
            </a:r>
          </a:p>
          <a:p>
            <a:pPr lvl="1">
              <a:buClr>
                <a:srgbClr val="FF0000"/>
              </a:buClr>
            </a:pPr>
            <a:r>
              <a:rPr lang="en-US" sz="1100" b="1" dirty="0" smtClean="0">
                <a:latin typeface="Times-Bold"/>
              </a:rPr>
              <a:t> </a:t>
            </a:r>
            <a:r>
              <a:rPr lang="en-US" sz="1100" dirty="0">
                <a:latin typeface="Times-Roman"/>
              </a:rPr>
              <a:t>Egg sandwich with 1 scrambled egg and 1 slice of 2% cheddar cheese on a whole</a:t>
            </a:r>
          </a:p>
          <a:p>
            <a:pPr lvl="1">
              <a:buClr>
                <a:srgbClr val="FF0000"/>
              </a:buClr>
            </a:pPr>
            <a:r>
              <a:rPr lang="en-US" sz="1100" dirty="0">
                <a:latin typeface="Times-Roman"/>
              </a:rPr>
              <a:t>wheat English muffin</a:t>
            </a:r>
          </a:p>
          <a:p>
            <a:pPr lvl="1">
              <a:buClr>
                <a:srgbClr val="FF0000"/>
              </a:buClr>
            </a:pPr>
            <a:r>
              <a:rPr lang="en-US" sz="1100" dirty="0">
                <a:latin typeface="Times-Roman"/>
              </a:rPr>
              <a:t>1 cup of 1% milk</a:t>
            </a:r>
          </a:p>
          <a:p>
            <a:pPr lvl="1">
              <a:buClr>
                <a:srgbClr val="FF0000"/>
              </a:buClr>
            </a:pPr>
            <a:r>
              <a:rPr lang="en-US" sz="1100" dirty="0">
                <a:latin typeface="Times-Roman"/>
              </a:rPr>
              <a:t>1 grapefruit with 1 </a:t>
            </a:r>
            <a:r>
              <a:rPr lang="en-US" sz="1100" dirty="0" err="1">
                <a:latin typeface="Times-Roman"/>
              </a:rPr>
              <a:t>Tbsp</a:t>
            </a:r>
            <a:r>
              <a:rPr lang="en-US" sz="1100" dirty="0">
                <a:latin typeface="Times-Roman"/>
              </a:rPr>
              <a:t> sugar</a:t>
            </a:r>
          </a:p>
          <a:p>
            <a:pPr>
              <a:buClr>
                <a:srgbClr val="FF0000"/>
              </a:buClr>
            </a:pPr>
            <a:r>
              <a:rPr lang="en-US" sz="1100" b="1" dirty="0">
                <a:latin typeface="Times-Bold"/>
              </a:rPr>
              <a:t>Morning Snack </a:t>
            </a:r>
            <a:endParaRPr lang="en-US" sz="1100" b="1" dirty="0" smtClean="0">
              <a:latin typeface="Times-Bold"/>
            </a:endParaRPr>
          </a:p>
          <a:p>
            <a:pPr lvl="1">
              <a:buClr>
                <a:srgbClr val="FF0000"/>
              </a:buClr>
            </a:pPr>
            <a:r>
              <a:rPr lang="en-US" sz="1100" dirty="0" smtClean="0">
                <a:latin typeface="Times-Roman"/>
              </a:rPr>
              <a:t>1 </a:t>
            </a:r>
            <a:r>
              <a:rPr lang="en-US" sz="1100" dirty="0">
                <a:latin typeface="Times-Roman"/>
              </a:rPr>
              <a:t>cup of grapes</a:t>
            </a:r>
          </a:p>
          <a:p>
            <a:pPr lvl="1">
              <a:buClr>
                <a:srgbClr val="FF0000"/>
              </a:buClr>
            </a:pPr>
            <a:r>
              <a:rPr lang="en-US" sz="1100" dirty="0">
                <a:latin typeface="Times-Roman"/>
              </a:rPr>
              <a:t>6 oz. of low-fat yogurt with 1/4 cup granola cereal</a:t>
            </a:r>
          </a:p>
          <a:p>
            <a:pPr>
              <a:buClr>
                <a:srgbClr val="FF0000"/>
              </a:buClr>
            </a:pPr>
            <a:r>
              <a:rPr lang="en-US" sz="1100" b="1" dirty="0">
                <a:latin typeface="Times-Bold"/>
              </a:rPr>
              <a:t>Lunch </a:t>
            </a:r>
            <a:endParaRPr lang="en-US" sz="1100" b="1" dirty="0" smtClean="0">
              <a:latin typeface="Times-Bold"/>
            </a:endParaRPr>
          </a:p>
          <a:p>
            <a:pPr lvl="1">
              <a:buClr>
                <a:srgbClr val="FF0000"/>
              </a:buClr>
            </a:pPr>
            <a:r>
              <a:rPr lang="en-US" sz="1100" dirty="0" smtClean="0">
                <a:latin typeface="Times-Roman"/>
              </a:rPr>
              <a:t>Chicken </a:t>
            </a:r>
            <a:r>
              <a:rPr lang="en-US" sz="1100" dirty="0">
                <a:latin typeface="Times-Roman"/>
              </a:rPr>
              <a:t>Caesar pita with 1/2 grilled chicken breast, romaine lettuce, tomato, </a:t>
            </a:r>
            <a:r>
              <a:rPr lang="en-US" sz="1100" dirty="0" smtClean="0">
                <a:latin typeface="Times-Roman"/>
              </a:rPr>
              <a:t>cucumber, 2 </a:t>
            </a:r>
            <a:r>
              <a:rPr lang="en-US" sz="1100" dirty="0" err="1">
                <a:latin typeface="Times-Roman"/>
              </a:rPr>
              <a:t>Tbsp</a:t>
            </a:r>
            <a:r>
              <a:rPr lang="en-US" sz="1100" dirty="0">
                <a:latin typeface="Times-Roman"/>
              </a:rPr>
              <a:t> Caesar salad dressing, and 1 </a:t>
            </a:r>
            <a:r>
              <a:rPr lang="en-US" sz="1100" dirty="0" err="1">
                <a:latin typeface="Times-Roman"/>
              </a:rPr>
              <a:t>Tbsp</a:t>
            </a:r>
            <a:r>
              <a:rPr lang="en-US" sz="1100" dirty="0">
                <a:latin typeface="Times-Roman"/>
              </a:rPr>
              <a:t> Parmesan cheese</a:t>
            </a:r>
          </a:p>
          <a:p>
            <a:pPr lvl="1">
              <a:buClr>
                <a:srgbClr val="FF0000"/>
              </a:buClr>
            </a:pPr>
            <a:r>
              <a:rPr lang="en-US" sz="1100" dirty="0">
                <a:latin typeface="Times-Roman"/>
              </a:rPr>
              <a:t>1 medium orange</a:t>
            </a:r>
          </a:p>
          <a:p>
            <a:pPr lvl="1">
              <a:buClr>
                <a:srgbClr val="FF0000"/>
              </a:buClr>
            </a:pPr>
            <a:r>
              <a:rPr lang="en-US" sz="1100" dirty="0">
                <a:latin typeface="Times-Roman"/>
              </a:rPr>
              <a:t>1/2 cup goldfish </a:t>
            </a:r>
            <a:r>
              <a:rPr lang="en-US" sz="1100" dirty="0" smtClean="0">
                <a:latin typeface="Times-Roman"/>
              </a:rPr>
              <a:t>crackers</a:t>
            </a:r>
            <a:endParaRPr lang="en-US" sz="1100" dirty="0">
              <a:latin typeface="Times-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US" sz="1200" b="1" dirty="0">
                <a:latin typeface="Times-Bold"/>
              </a:rPr>
              <a:t>Afternoon Snack </a:t>
            </a:r>
          </a:p>
          <a:p>
            <a:pPr lvl="1">
              <a:buClr>
                <a:srgbClr val="FF0000"/>
              </a:buClr>
            </a:pPr>
            <a:r>
              <a:rPr lang="en-US" sz="1200" dirty="0">
                <a:latin typeface="Times-Roman"/>
              </a:rPr>
              <a:t>1 cup applesauce</a:t>
            </a:r>
          </a:p>
          <a:p>
            <a:pPr lvl="1">
              <a:buClr>
                <a:srgbClr val="FF0000"/>
              </a:buClr>
            </a:pPr>
            <a:r>
              <a:rPr lang="en-US" sz="1200" dirty="0">
                <a:latin typeface="Times-Roman"/>
              </a:rPr>
              <a:t>1/4 cup dry roasted almonds</a:t>
            </a:r>
          </a:p>
          <a:p>
            <a:pPr>
              <a:buClr>
                <a:srgbClr val="FF0000"/>
              </a:buClr>
            </a:pPr>
            <a:r>
              <a:rPr lang="en-US" sz="1200" b="1" dirty="0">
                <a:latin typeface="Times-Bold"/>
              </a:rPr>
              <a:t>Dinner </a:t>
            </a:r>
          </a:p>
          <a:p>
            <a:pPr lvl="1">
              <a:buClr>
                <a:srgbClr val="FF0000"/>
              </a:buClr>
            </a:pPr>
            <a:r>
              <a:rPr lang="en-US" sz="1200" dirty="0">
                <a:latin typeface="Times-Roman"/>
              </a:rPr>
              <a:t>Stir-fry with 5 oz. sirloin steak, 1 cup brown rice, and </a:t>
            </a:r>
            <a:r>
              <a:rPr lang="en-US" sz="1200" dirty="0" err="1">
                <a:latin typeface="Times-Roman"/>
              </a:rPr>
              <a:t>sauteed</a:t>
            </a:r>
            <a:r>
              <a:rPr lang="en-US" sz="1200" dirty="0">
                <a:latin typeface="Times-Roman"/>
              </a:rPr>
              <a:t> green pepper, </a:t>
            </a:r>
            <a:r>
              <a:rPr lang="en-US" sz="1200" dirty="0" smtClean="0">
                <a:latin typeface="Times-Roman"/>
              </a:rPr>
              <a:t>onion, sugar </a:t>
            </a:r>
            <a:r>
              <a:rPr lang="en-US" sz="1200" dirty="0">
                <a:latin typeface="Times-Roman"/>
              </a:rPr>
              <a:t>snap peas, and broccoli</a:t>
            </a:r>
          </a:p>
          <a:p>
            <a:pPr>
              <a:buClr>
                <a:srgbClr val="FF0000"/>
              </a:buClr>
            </a:pPr>
            <a:r>
              <a:rPr lang="en-US" sz="1200" b="1" dirty="0">
                <a:latin typeface="Times-Bold"/>
              </a:rPr>
              <a:t>Evening Snack </a:t>
            </a:r>
          </a:p>
          <a:p>
            <a:pPr lvl="1">
              <a:buClr>
                <a:srgbClr val="FF0000"/>
              </a:buClr>
            </a:pPr>
            <a:r>
              <a:rPr lang="en-US" sz="1200" dirty="0" smtClean="0">
                <a:latin typeface="Times-Roman"/>
              </a:rPr>
              <a:t>1 </a:t>
            </a:r>
            <a:r>
              <a:rPr lang="en-US" sz="1200" dirty="0">
                <a:latin typeface="Times-Roman"/>
              </a:rPr>
              <a:t>large baked tortilla dipped in 1 cup thick-and-chunky salsa</a:t>
            </a:r>
          </a:p>
          <a:p>
            <a:pPr lvl="1">
              <a:buClr>
                <a:srgbClr val="FF0000"/>
              </a:buClr>
            </a:pPr>
            <a:r>
              <a:rPr lang="en-US" sz="1200" dirty="0">
                <a:latin typeface="Times-Roman"/>
              </a:rPr>
              <a:t>1 cup of 1% milk</a:t>
            </a:r>
          </a:p>
          <a:p>
            <a:pPr>
              <a:buClr>
                <a:srgbClr val="FF0000"/>
              </a:buClr>
            </a:pPr>
            <a:r>
              <a:rPr lang="en-US" sz="1200" b="1" dirty="0">
                <a:latin typeface="Times-Bold"/>
              </a:rPr>
              <a:t>During </a:t>
            </a:r>
            <a:r>
              <a:rPr lang="en-US" sz="1200" b="1" dirty="0" smtClean="0">
                <a:latin typeface="Times-Bold"/>
              </a:rPr>
              <a:t>Practice</a:t>
            </a:r>
          </a:p>
          <a:p>
            <a:pPr lvl="1">
              <a:buClr>
                <a:srgbClr val="FF0000"/>
              </a:buClr>
            </a:pPr>
            <a:r>
              <a:rPr lang="en-US" sz="1200" b="1" dirty="0" smtClean="0">
                <a:latin typeface="Times-Bold"/>
              </a:rPr>
              <a:t> </a:t>
            </a:r>
            <a:r>
              <a:rPr lang="en-US" sz="1200" dirty="0">
                <a:latin typeface="Times-Roman"/>
              </a:rPr>
              <a:t>Approximately 5 cups of </a:t>
            </a:r>
            <a:r>
              <a:rPr lang="en-US" sz="1200" dirty="0" err="1" smtClean="0">
                <a:latin typeface="Times-Roman"/>
              </a:rPr>
              <a:t>Powerade</a:t>
            </a:r>
            <a:r>
              <a:rPr lang="en-US" sz="1200" dirty="0" smtClean="0">
                <a:latin typeface="Times-Roman"/>
              </a:rPr>
              <a:t>/Gatorade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Meal Plan: 4000 calories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000" dirty="0" smtClean="0"/>
              <a:t>goal: ideal for maximum energy for most football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4997548" cy="435147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1400" b="1" dirty="0"/>
              <a:t>Breakfast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1 </a:t>
            </a:r>
            <a:r>
              <a:rPr lang="en-US" sz="1400" dirty="0"/>
              <a:t>cup of granola cereal mixed with 1 cup of strawberries and 1 cup of 2% milk</a:t>
            </a:r>
          </a:p>
          <a:p>
            <a:pPr lvl="1">
              <a:buClr>
                <a:srgbClr val="FF0000"/>
              </a:buClr>
            </a:pPr>
            <a:r>
              <a:rPr lang="en-US" sz="1400" dirty="0"/>
              <a:t>1 cup of 100% orange juice</a:t>
            </a:r>
          </a:p>
          <a:p>
            <a:pPr>
              <a:buClr>
                <a:srgbClr val="FF0000"/>
              </a:buClr>
            </a:pPr>
            <a:r>
              <a:rPr lang="en-US" sz="1400" b="1" dirty="0"/>
              <a:t>Morning Snack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Peanut </a:t>
            </a:r>
            <a:r>
              <a:rPr lang="en-US" sz="1400" dirty="0"/>
              <a:t>butter and jelly sandwich on 2 slices of whole wheat bread</a:t>
            </a:r>
          </a:p>
          <a:p>
            <a:pPr>
              <a:buClr>
                <a:srgbClr val="FF0000"/>
              </a:buClr>
            </a:pPr>
            <a:r>
              <a:rPr lang="en-US" sz="1400" b="1" dirty="0"/>
              <a:t>Lunch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1 </a:t>
            </a:r>
            <a:r>
              <a:rPr lang="en-US" sz="1400" dirty="0"/>
              <a:t>baked chicken breast with 2 cups of rice</a:t>
            </a:r>
          </a:p>
          <a:p>
            <a:pPr lvl="1">
              <a:buClr>
                <a:srgbClr val="FF0000"/>
              </a:buClr>
            </a:pPr>
            <a:r>
              <a:rPr lang="en-US" sz="1400" dirty="0"/>
              <a:t>1/2 cup of peas and 1/2 cup of corn</a:t>
            </a:r>
          </a:p>
          <a:p>
            <a:pPr lvl="1">
              <a:buClr>
                <a:srgbClr val="FF0000"/>
              </a:buClr>
            </a:pPr>
            <a:r>
              <a:rPr lang="en-US" sz="1400" dirty="0"/>
              <a:t>1 cup of 2% </a:t>
            </a:r>
            <a:r>
              <a:rPr lang="en-US" sz="1400" dirty="0" smtClean="0"/>
              <a:t>milk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8712" cy="408418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1400" b="1" dirty="0"/>
              <a:t>Afternoon Snack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12 </a:t>
            </a:r>
            <a:r>
              <a:rPr lang="en-US" sz="1400" dirty="0"/>
              <a:t>baby carrots dipped in low-fat ranch dressing</a:t>
            </a:r>
          </a:p>
          <a:p>
            <a:pPr lvl="1">
              <a:buClr>
                <a:srgbClr val="FF0000"/>
              </a:buClr>
            </a:pPr>
            <a:r>
              <a:rPr lang="en-US" sz="1400" dirty="0"/>
              <a:t>1 small bowl of pretzels</a:t>
            </a:r>
          </a:p>
          <a:p>
            <a:pPr>
              <a:buClr>
                <a:srgbClr val="FF0000"/>
              </a:buClr>
            </a:pPr>
            <a:r>
              <a:rPr lang="en-US" sz="1400" b="1" dirty="0"/>
              <a:t>Dinner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3 </a:t>
            </a:r>
            <a:r>
              <a:rPr lang="en-US" sz="1400" dirty="0"/>
              <a:t>beef soft tacos topped with shredded cheese, tomatoes, onion, lettuce, and </a:t>
            </a:r>
            <a:r>
              <a:rPr lang="en-US" sz="1400" dirty="0" err="1" smtClean="0"/>
              <a:t>thickand</a:t>
            </a:r>
            <a:r>
              <a:rPr lang="en-US" sz="1400" dirty="0" smtClean="0"/>
              <a:t>-chunky </a:t>
            </a:r>
            <a:r>
              <a:rPr lang="en-US" sz="1400" dirty="0"/>
              <a:t>salsa</a:t>
            </a:r>
          </a:p>
          <a:p>
            <a:pPr>
              <a:buClr>
                <a:srgbClr val="FF0000"/>
              </a:buClr>
            </a:pPr>
            <a:r>
              <a:rPr lang="en-US" sz="1400" b="1" dirty="0"/>
              <a:t>Evening Snack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1 </a:t>
            </a:r>
            <a:r>
              <a:rPr lang="en-US" sz="1400" dirty="0"/>
              <a:t>medium apple dipped in 6 oz. of low-fat yogurt</a:t>
            </a:r>
          </a:p>
          <a:p>
            <a:pPr>
              <a:buClr>
                <a:srgbClr val="FF0000"/>
              </a:buClr>
            </a:pPr>
            <a:r>
              <a:rPr lang="en-US" sz="1400" b="1" dirty="0"/>
              <a:t>During Practice </a:t>
            </a:r>
            <a:endParaRPr lang="en-US" sz="1400" b="1" dirty="0" smtClean="0"/>
          </a:p>
          <a:p>
            <a:pPr lvl="1">
              <a:buClr>
                <a:srgbClr val="FF0000"/>
              </a:buClr>
            </a:pPr>
            <a:r>
              <a:rPr lang="en-US" sz="1400" dirty="0" smtClean="0"/>
              <a:t>Approximately </a:t>
            </a:r>
            <a:r>
              <a:rPr lang="en-US" sz="1400" dirty="0"/>
              <a:t>6 cups of Gatorade/</a:t>
            </a:r>
            <a:r>
              <a:rPr lang="en-US" sz="1400" dirty="0" err="1"/>
              <a:t>Powerade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Meal Plan: 5000 calories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479460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1200" b="1" dirty="0"/>
              <a:t>Breakfast </a:t>
            </a:r>
            <a:endParaRPr lang="en-US" sz="1200" b="1" dirty="0" smtClean="0"/>
          </a:p>
          <a:p>
            <a:pPr lvl="1">
              <a:buClr>
                <a:srgbClr val="FF0000"/>
              </a:buClr>
            </a:pPr>
            <a:r>
              <a:rPr lang="en-US" sz="1200" dirty="0" smtClean="0"/>
              <a:t>3 </a:t>
            </a:r>
            <a:r>
              <a:rPr lang="en-US" sz="1200" dirty="0"/>
              <a:t>large scrambled eggs</a:t>
            </a:r>
          </a:p>
          <a:p>
            <a:pPr lvl="1">
              <a:buClr>
                <a:srgbClr val="FF0000"/>
              </a:buClr>
            </a:pPr>
            <a:r>
              <a:rPr lang="en-US" sz="1200" dirty="0"/>
              <a:t>2 slices whole wheat toast topped with 2 tsp margarine and 2 </a:t>
            </a:r>
            <a:r>
              <a:rPr lang="en-US" sz="1200" dirty="0" err="1"/>
              <a:t>Tbsp</a:t>
            </a:r>
            <a:r>
              <a:rPr lang="en-US" sz="1200" dirty="0"/>
              <a:t> jelly</a:t>
            </a:r>
          </a:p>
          <a:p>
            <a:pPr lvl="1">
              <a:buClr>
                <a:srgbClr val="FF0000"/>
              </a:buClr>
            </a:pPr>
            <a:r>
              <a:rPr lang="en-US" sz="1200" dirty="0"/>
              <a:t>1 cup of 100% apple juice</a:t>
            </a:r>
          </a:p>
          <a:p>
            <a:pPr>
              <a:buClr>
                <a:srgbClr val="FF0000"/>
              </a:buClr>
            </a:pPr>
            <a:r>
              <a:rPr lang="sv-SE" sz="1200" b="1" dirty="0"/>
              <a:t>Morning Snack </a:t>
            </a:r>
            <a:endParaRPr lang="sv-SE" sz="1200" b="1" dirty="0" smtClean="0"/>
          </a:p>
          <a:p>
            <a:pPr lvl="1">
              <a:buClr>
                <a:srgbClr val="FF0000"/>
              </a:buClr>
            </a:pPr>
            <a:r>
              <a:rPr lang="sv-SE" sz="1200" dirty="0" smtClean="0"/>
              <a:t>1 </a:t>
            </a:r>
            <a:r>
              <a:rPr lang="sv-SE" sz="1200" dirty="0"/>
              <a:t>medium orange</a:t>
            </a:r>
          </a:p>
          <a:p>
            <a:pPr lvl="1">
              <a:buClr>
                <a:srgbClr val="FF0000"/>
              </a:buClr>
            </a:pPr>
            <a:r>
              <a:rPr lang="en-US" sz="1200" dirty="0"/>
              <a:t>1 whole wheat bagel topped with 2 </a:t>
            </a:r>
            <a:r>
              <a:rPr lang="en-US" sz="1200" dirty="0" err="1"/>
              <a:t>Tbsp</a:t>
            </a:r>
            <a:r>
              <a:rPr lang="en-US" sz="1200" dirty="0"/>
              <a:t> of natural peanut butter</a:t>
            </a:r>
          </a:p>
          <a:p>
            <a:pPr>
              <a:buClr>
                <a:srgbClr val="FF0000"/>
              </a:buClr>
            </a:pPr>
            <a:r>
              <a:rPr lang="en-US" sz="1200" b="1" dirty="0"/>
              <a:t>Lunch </a:t>
            </a:r>
            <a:endParaRPr lang="en-US" sz="1200" b="1" dirty="0" smtClean="0"/>
          </a:p>
          <a:p>
            <a:pPr lvl="1">
              <a:buClr>
                <a:srgbClr val="FF0000"/>
              </a:buClr>
            </a:pPr>
            <a:r>
              <a:rPr lang="en-US" sz="1200" dirty="0" smtClean="0"/>
              <a:t>1 </a:t>
            </a:r>
            <a:r>
              <a:rPr lang="en-US" sz="1200" dirty="0"/>
              <a:t>chicken breast with 1 cup of macaroni and cheese</a:t>
            </a:r>
          </a:p>
          <a:p>
            <a:pPr lvl="1">
              <a:buClr>
                <a:srgbClr val="FF0000"/>
              </a:buClr>
            </a:pPr>
            <a:r>
              <a:rPr lang="en-US" sz="1200" dirty="0"/>
              <a:t>1 cup mixed vegetables</a:t>
            </a:r>
          </a:p>
          <a:p>
            <a:pPr lvl="1">
              <a:buClr>
                <a:srgbClr val="FF0000"/>
              </a:buClr>
            </a:pPr>
            <a:r>
              <a:rPr lang="en-US" sz="1200" dirty="0"/>
              <a:t>1 cup of 100% grape </a:t>
            </a:r>
            <a:r>
              <a:rPr lang="en-US" sz="1200" dirty="0" smtClean="0"/>
              <a:t>juice</a:t>
            </a: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423893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sz="1300" b="1" dirty="0"/>
              <a:t>Afternoon Snack </a:t>
            </a:r>
            <a:endParaRPr lang="en-US" sz="1300" b="1" dirty="0" smtClean="0"/>
          </a:p>
          <a:p>
            <a:pPr lvl="1">
              <a:buClr>
                <a:srgbClr val="FF0000"/>
              </a:buClr>
            </a:pPr>
            <a:r>
              <a:rPr lang="en-US" sz="1300" dirty="0" smtClean="0"/>
              <a:t>1 </a:t>
            </a:r>
            <a:r>
              <a:rPr lang="en-US" sz="1300" dirty="0"/>
              <a:t>muscle milk</a:t>
            </a:r>
          </a:p>
          <a:p>
            <a:pPr lvl="1">
              <a:buClr>
                <a:srgbClr val="FF0000"/>
              </a:buClr>
            </a:pPr>
            <a:r>
              <a:rPr lang="en-US" sz="1300" dirty="0"/>
              <a:t>1 medium apple</a:t>
            </a:r>
          </a:p>
          <a:p>
            <a:pPr>
              <a:buClr>
                <a:srgbClr val="FF0000"/>
              </a:buClr>
            </a:pPr>
            <a:r>
              <a:rPr lang="en-US" sz="1300" b="1" dirty="0"/>
              <a:t>Dinner </a:t>
            </a:r>
            <a:endParaRPr lang="en-US" sz="1300" b="1" dirty="0" smtClean="0"/>
          </a:p>
          <a:p>
            <a:pPr lvl="1">
              <a:buClr>
                <a:srgbClr val="FF0000"/>
              </a:buClr>
            </a:pPr>
            <a:r>
              <a:rPr lang="en-US" sz="1300" dirty="0" smtClean="0"/>
              <a:t>6 </a:t>
            </a:r>
            <a:r>
              <a:rPr lang="en-US" sz="1300" dirty="0"/>
              <a:t>oz. sirloin steak</a:t>
            </a:r>
          </a:p>
          <a:p>
            <a:pPr lvl="1">
              <a:buClr>
                <a:srgbClr val="FF0000"/>
              </a:buClr>
            </a:pPr>
            <a:r>
              <a:rPr lang="en-US" sz="1300" dirty="0"/>
              <a:t>2 cups black beans and rice</a:t>
            </a:r>
          </a:p>
          <a:p>
            <a:pPr lvl="1">
              <a:buClr>
                <a:srgbClr val="FF0000"/>
              </a:buClr>
            </a:pPr>
            <a:r>
              <a:rPr lang="en-US" sz="1300" dirty="0"/>
              <a:t>2 cups mixed salad greens and vegetables with Italian dressing</a:t>
            </a:r>
          </a:p>
          <a:p>
            <a:pPr lvl="1">
              <a:buClr>
                <a:srgbClr val="FF0000"/>
              </a:buClr>
            </a:pPr>
            <a:r>
              <a:rPr lang="en-US" sz="1300" dirty="0"/>
              <a:t>1 cup of 100% orange juice</a:t>
            </a:r>
          </a:p>
          <a:p>
            <a:pPr>
              <a:buClr>
                <a:srgbClr val="FF0000"/>
              </a:buClr>
            </a:pPr>
            <a:r>
              <a:rPr lang="en-US" sz="1300" b="1" dirty="0"/>
              <a:t>Evening Snack </a:t>
            </a:r>
            <a:endParaRPr lang="en-US" sz="1300" b="1" dirty="0" smtClean="0"/>
          </a:p>
          <a:p>
            <a:pPr lvl="1">
              <a:buClr>
                <a:srgbClr val="FF0000"/>
              </a:buClr>
            </a:pPr>
            <a:r>
              <a:rPr lang="en-US" sz="1300" dirty="0" smtClean="0"/>
              <a:t>2 </a:t>
            </a:r>
            <a:r>
              <a:rPr lang="en-US" sz="1300" dirty="0"/>
              <a:t>cups of 2% chocolate milk</a:t>
            </a:r>
          </a:p>
          <a:p>
            <a:pPr lvl="1">
              <a:buClr>
                <a:srgbClr val="FF0000"/>
              </a:buClr>
            </a:pPr>
            <a:r>
              <a:rPr lang="en-US" sz="1300" dirty="0"/>
              <a:t>1/2 cup dry roasted almonds</a:t>
            </a:r>
          </a:p>
          <a:p>
            <a:pPr>
              <a:buClr>
                <a:srgbClr val="FF0000"/>
              </a:buClr>
            </a:pPr>
            <a:r>
              <a:rPr lang="en-US" sz="1300" b="1" dirty="0"/>
              <a:t>During </a:t>
            </a:r>
            <a:r>
              <a:rPr lang="en-US" sz="1300" b="1" dirty="0" smtClean="0"/>
              <a:t>Practice</a:t>
            </a:r>
          </a:p>
          <a:p>
            <a:pPr lvl="1">
              <a:buClr>
                <a:srgbClr val="FF0000"/>
              </a:buClr>
            </a:pPr>
            <a:r>
              <a:rPr lang="en-US" sz="1300" dirty="0" smtClean="0"/>
              <a:t>Approximately </a:t>
            </a:r>
            <a:r>
              <a:rPr lang="en-US" sz="1300" dirty="0"/>
              <a:t>6 cups of </a:t>
            </a:r>
            <a:r>
              <a:rPr lang="en-US" sz="1300" dirty="0" err="1" smtClean="0"/>
              <a:t>Powerade</a:t>
            </a:r>
            <a:r>
              <a:rPr lang="en-US" sz="1300" dirty="0" smtClean="0"/>
              <a:t>/Gatorade</a:t>
            </a:r>
            <a:endParaRPr lang="en-US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Consequences?: 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you feel thirsty, you’re already dehydrated. </a:t>
            </a:r>
            <a:r>
              <a:rPr lang="en-US" dirty="0"/>
              <a:t>Other symptoms</a:t>
            </a:r>
            <a:r>
              <a:rPr lang="en-US" dirty="0" smtClean="0"/>
              <a:t>: Little </a:t>
            </a:r>
            <a:r>
              <a:rPr lang="en-US" dirty="0"/>
              <a:t>or no urine, or urine that is darker than </a:t>
            </a:r>
            <a:r>
              <a:rPr lang="en-US" dirty="0" smtClean="0"/>
              <a:t>usual, Dry mouth, Sleepiness </a:t>
            </a:r>
            <a:r>
              <a:rPr lang="en-US" dirty="0"/>
              <a:t>or </a:t>
            </a:r>
            <a:r>
              <a:rPr lang="en-US" dirty="0" smtClean="0"/>
              <a:t>fatigue, Extreme thirst, Headache, Confusion, Feeling </a:t>
            </a:r>
            <a:r>
              <a:rPr lang="en-US" dirty="0"/>
              <a:t>dizzy or </a:t>
            </a:r>
            <a:r>
              <a:rPr lang="en-US" dirty="0" smtClean="0"/>
              <a:t>lightheaded, No </a:t>
            </a:r>
            <a:r>
              <a:rPr lang="en-US" dirty="0"/>
              <a:t>tears when </a:t>
            </a:r>
            <a:r>
              <a:rPr lang="en-US" dirty="0" smtClean="0"/>
              <a:t>crying</a:t>
            </a:r>
          </a:p>
          <a:p>
            <a:r>
              <a:rPr lang="en-US" dirty="0" smtClean="0"/>
              <a:t>If you’re not using the restroom enough, you’re dehydrated.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71" y="1642247"/>
            <a:ext cx="4768403" cy="47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4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Consuquences</a:t>
            </a:r>
            <a:r>
              <a:rPr lang="en-US" dirty="0" smtClean="0"/>
              <a:t>?: Heat Illnesses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Heat Cramps: Muscle spasms caused by salt loss in muscles.</a:t>
            </a:r>
          </a:p>
          <a:p>
            <a:pPr lvl="1"/>
            <a:r>
              <a:rPr lang="en-US" dirty="0" smtClean="0"/>
              <a:t>Heat </a:t>
            </a:r>
            <a:r>
              <a:rPr lang="en-US" dirty="0"/>
              <a:t>Syncope</a:t>
            </a:r>
            <a:r>
              <a:rPr lang="en-US" dirty="0" smtClean="0"/>
              <a:t>: fainting occurs because of body overheating. Body temp has reached 104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°</a:t>
            </a:r>
            <a:r>
              <a:rPr lang="en-US" dirty="0" smtClean="0">
                <a:cs typeface="Vrinda" panose="020B0502040204020203" pitchFamily="34" charset="0"/>
              </a:rPr>
              <a:t>F</a:t>
            </a:r>
            <a:endParaRPr lang="en-US" dirty="0"/>
          </a:p>
          <a:p>
            <a:pPr lvl="1"/>
            <a:r>
              <a:rPr lang="en-US" dirty="0"/>
              <a:t>Heat Stroke: body temperature exceeds 105</a:t>
            </a: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°</a:t>
            </a:r>
            <a:r>
              <a:rPr lang="en-US" dirty="0">
                <a:cs typeface="Vrinda" panose="020B0502040204020203" pitchFamily="34" charset="0"/>
              </a:rPr>
              <a:t>F. Dangerous level. </a:t>
            </a:r>
            <a:r>
              <a:rPr lang="en-US" dirty="0" smtClean="0">
                <a:cs typeface="Vrinda" panose="020B0502040204020203" pitchFamily="34" charset="0"/>
              </a:rPr>
              <a:t>If body is not cooled down, death may occur. This happened to Korey Stringer of MN Vikings in 2001.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There is no progression to heat stroke.  Any heat illness can happen at anytime without warning.  Keeping hydrated and eating correctly are the first steps in avoiding heat illness.</a:t>
            </a:r>
          </a:p>
          <a:p>
            <a:r>
              <a:rPr lang="en-US" dirty="0" smtClean="0"/>
              <a:t> If you start to not feel right at practice, let your coach or me know immediately!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Proper nutrition is just as important as conditioning and practice, if not more important.  Poor nutrition starts you at a disadvantage that is 100% avoidable!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nutrition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597969"/>
            <a:ext cx="10394707" cy="3311189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Three main purposes for the body: 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/>
              <a:t>growth, repair, and maintenance of tissues in the body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/>
              <a:t>Regulates body processes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/>
              <a:t>Energy production</a:t>
            </a:r>
          </a:p>
          <a:p>
            <a:pPr>
              <a:buClr>
                <a:srgbClr val="FF0000"/>
              </a:buClr>
            </a:pPr>
            <a:r>
              <a:rPr lang="en-US" sz="2400" dirty="0"/>
              <a:t>Different types of foods have different functions to fuel your body</a:t>
            </a:r>
          </a:p>
          <a:p>
            <a:pPr>
              <a:buClr>
                <a:srgbClr val="FF0000"/>
              </a:buClr>
            </a:pPr>
            <a:r>
              <a:rPr lang="en-US" sz="2400" dirty="0"/>
              <a:t>Maintains sufficient amount of energy body needs for intense training for </a:t>
            </a:r>
            <a:r>
              <a:rPr lang="en-US" sz="2400" dirty="0" smtClean="0"/>
              <a:t>football and helps keep your body healthy to play.</a:t>
            </a:r>
            <a:endParaRPr lang="en-US" sz="2400" dirty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Dietary Supplements, Nutrition For Optimal Recovery-Allison Maurer MS, RD, CSSD, CSCS TATS Conference 2012 &amp; </a:t>
            </a:r>
            <a:r>
              <a:rPr lang="en-US" dirty="0" smtClean="0"/>
              <a:t>2013</a:t>
            </a:r>
          </a:p>
          <a:p>
            <a:r>
              <a:rPr lang="en-US" dirty="0"/>
              <a:t>Centers for Disease Control and Prevention. </a:t>
            </a:r>
            <a:r>
              <a:rPr lang="en-US" dirty="0">
                <a:hlinkClick r:id="rId2"/>
              </a:rPr>
              <a:t>Water: Meeting Your Daily Fluid Needs</a:t>
            </a:r>
            <a:r>
              <a:rPr lang="en-US" dirty="0"/>
              <a:t>. Accessed January 11, </a:t>
            </a:r>
            <a:r>
              <a:rPr lang="en-US" dirty="0" smtClean="0"/>
              <a:t>2010</a:t>
            </a:r>
          </a:p>
          <a:p>
            <a:r>
              <a:rPr lang="en-US" dirty="0" smtClean="0"/>
              <a:t>Choosemyplate.org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To achieve maximum carbohydrate storage, experts recommend eating a diet that gets about 70% of its calories from carbohydrates, including breads, cereals, pasta, fruit, and vegetables.</a:t>
            </a:r>
          </a:p>
          <a:p>
            <a:pPr>
              <a:buClr>
                <a:srgbClr val="FF0000"/>
              </a:buClr>
            </a:pPr>
            <a:r>
              <a:rPr lang="en-US" dirty="0"/>
              <a:t>On the day of a big event, you should eat your last meal three to four hours before exercising, to give your stomach time to empty.</a:t>
            </a:r>
          </a:p>
          <a:p>
            <a:pPr>
              <a:buClr>
                <a:srgbClr val="FF0000"/>
              </a:buClr>
            </a:pPr>
            <a:r>
              <a:rPr lang="en-US" dirty="0"/>
              <a:t>Avoid eating sugary or starchy foods within 30 minutes of starting an activity. The process of metabolizing carbohydrates uses water, which can </a:t>
            </a:r>
            <a:r>
              <a:rPr lang="en-US" dirty="0" smtClean="0"/>
              <a:t>cause </a:t>
            </a:r>
            <a:r>
              <a:rPr lang="en-US" dirty="0"/>
              <a:t>dehydration.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3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</a:pPr>
            <a:r>
              <a:rPr lang="en-US" sz="2900" dirty="0"/>
              <a:t>Protein does not provide a lot of fuel for energy, but it is important for maintaining muscle tissue.</a:t>
            </a:r>
          </a:p>
          <a:p>
            <a:pPr>
              <a:buClr>
                <a:srgbClr val="FF0000"/>
              </a:buClr>
            </a:pPr>
            <a:r>
              <a:rPr lang="en-US" sz="2900" dirty="0"/>
              <a:t>The average person needs about 1.2 to 1.4 grams of protein per kilogram of body weight a day. That's about 88 grams of protein for a 150-pound </a:t>
            </a:r>
            <a:r>
              <a:rPr lang="en-US" sz="2900" dirty="0" smtClean="0"/>
              <a:t>person.  A </a:t>
            </a:r>
            <a:r>
              <a:rPr lang="en-US" sz="2900" dirty="0"/>
              <a:t>strength athlete may need up to 1.7 grams per kilogram of body weight. That's about 150 grams of protein for a 200-pound athlete.</a:t>
            </a:r>
          </a:p>
          <a:p>
            <a:pPr>
              <a:buClr>
                <a:srgbClr val="FF0000"/>
              </a:buClr>
            </a:pPr>
            <a:r>
              <a:rPr lang="en-US" sz="2900" dirty="0" smtClean="0"/>
              <a:t>Research shows </a:t>
            </a:r>
            <a:r>
              <a:rPr lang="en-US" sz="2900" dirty="0" smtClean="0"/>
              <a:t>Milk </a:t>
            </a:r>
            <a:r>
              <a:rPr lang="en-US" sz="2900" dirty="0"/>
              <a:t>is one of the best foods for recovery after an event, because it provides a good balance of protein and </a:t>
            </a:r>
            <a:r>
              <a:rPr lang="en-US" sz="2900" dirty="0" smtClean="0"/>
              <a:t>carbohydrates</a:t>
            </a:r>
            <a:r>
              <a:rPr lang="en-US" sz="2900" dirty="0"/>
              <a:t>.</a:t>
            </a:r>
            <a:endParaRPr lang="en-US" sz="2900" dirty="0" smtClean="0"/>
          </a:p>
          <a:p>
            <a:pPr>
              <a:buClr>
                <a:srgbClr val="FF0000"/>
              </a:buClr>
            </a:pPr>
            <a:r>
              <a:rPr lang="en-US" sz="2900" dirty="0" smtClean="0"/>
              <a:t>too </a:t>
            </a:r>
            <a:r>
              <a:rPr lang="en-US" sz="2900" dirty="0"/>
              <a:t>much protein can put a strain on your kidneys. Instead of supplements, </a:t>
            </a:r>
            <a:r>
              <a:rPr lang="en-US" sz="2900" dirty="0" smtClean="0"/>
              <a:t>Research suggests </a:t>
            </a:r>
            <a:r>
              <a:rPr lang="en-US" sz="2900" dirty="0"/>
              <a:t>eating high-quality protein, such as lean meats, fish, poultry, nuts, eggs, or milk.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30326"/>
            <a:ext cx="10394707" cy="3644259"/>
          </a:xfrm>
        </p:spPr>
        <p:txBody>
          <a:bodyPr/>
          <a:lstStyle/>
          <a:p>
            <a:r>
              <a:rPr lang="en-US" dirty="0" smtClean="0"/>
              <a:t>Fats are an essential part of your diet because it helps with energy and absorption of nutrients. But, Important about what type of fat you are putting in your body.</a:t>
            </a:r>
          </a:p>
          <a:p>
            <a:r>
              <a:rPr lang="en-US" dirty="0" smtClean="0"/>
              <a:t>Saturated fats/trans fat: </a:t>
            </a:r>
            <a:r>
              <a:rPr lang="en-US" dirty="0" smtClean="0"/>
              <a:t>“bad” </a:t>
            </a:r>
            <a:r>
              <a:rPr lang="en-US" dirty="0" smtClean="0"/>
              <a:t>fats. These fats are solid at room temperature, thus can clog your arteries.  Increases cholesterol level.</a:t>
            </a:r>
          </a:p>
          <a:p>
            <a:pPr lvl="1"/>
            <a:r>
              <a:rPr lang="en-US" dirty="0" smtClean="0"/>
              <a:t>Examples: </a:t>
            </a:r>
            <a:endParaRPr lang="en-US" dirty="0" smtClean="0"/>
          </a:p>
          <a:p>
            <a:r>
              <a:rPr lang="en-US" dirty="0" smtClean="0"/>
              <a:t>Unsaturated fats: “good” </a:t>
            </a:r>
            <a:r>
              <a:rPr lang="en-US" dirty="0" smtClean="0"/>
              <a:t>fats. Liquid at room temperature. Can help reduce risk of heart disease. Vital part for daily body functions.</a:t>
            </a:r>
          </a:p>
          <a:p>
            <a:pPr lvl="1"/>
            <a:r>
              <a:rPr lang="en-US" dirty="0" smtClean="0"/>
              <a:t>Examples: Fish, </a:t>
            </a:r>
            <a:r>
              <a:rPr lang="en-US" dirty="0" smtClean="0"/>
              <a:t>olive </a:t>
            </a:r>
            <a:r>
              <a:rPr lang="en-US" dirty="0"/>
              <a:t>oil, peanut oil, canola oil, avocados, and most nuts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Good Nutrition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1. Hydrate</a:t>
            </a:r>
          </a:p>
          <a:p>
            <a:pPr marL="0" indent="0">
              <a:buNone/>
            </a:pPr>
            <a:r>
              <a:rPr lang="en-US" sz="4000" dirty="0" smtClean="0"/>
              <a:t>2. Refuel</a:t>
            </a:r>
          </a:p>
          <a:p>
            <a:pPr marL="0" indent="0">
              <a:buNone/>
            </a:pPr>
            <a:r>
              <a:rPr lang="en-US" sz="4000" dirty="0" smtClean="0"/>
              <a:t>3. Eat at regular intervals</a:t>
            </a:r>
          </a:p>
          <a:p>
            <a:pPr marL="0" indent="0">
              <a:buNone/>
            </a:pPr>
            <a:r>
              <a:rPr lang="en-US" sz="4000" dirty="0" smtClean="0"/>
              <a:t>4. Varied and balanced diet</a:t>
            </a:r>
          </a:p>
          <a:p>
            <a:pPr marL="0" indent="0">
              <a:buNone/>
            </a:pPr>
            <a:r>
              <a:rPr lang="en-US" sz="4000" dirty="0" smtClean="0"/>
              <a:t>5.  Meet your energy needs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Hydrate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Drink water before, during, and after practice!</a:t>
            </a:r>
          </a:p>
          <a:p>
            <a:r>
              <a:rPr lang="en-US" dirty="0" smtClean="0"/>
              <a:t>If you think you have had enough water, you probably have not.  Half of your body weight is water.</a:t>
            </a:r>
          </a:p>
          <a:p>
            <a:r>
              <a:rPr lang="en-US" dirty="0" smtClean="0"/>
              <a:t>Hydrate </a:t>
            </a:r>
            <a:r>
              <a:rPr lang="en-US" dirty="0"/>
              <a:t>well- Pee at least every 90 minutes to 2 hours</a:t>
            </a:r>
          </a:p>
          <a:p>
            <a:r>
              <a:rPr lang="en-US" dirty="0"/>
              <a:t>Eat 5-6 times a day with protein and carbs at each meal and snack</a:t>
            </a:r>
          </a:p>
          <a:p>
            <a:r>
              <a:rPr lang="en-US" dirty="0"/>
              <a:t>Log food</a:t>
            </a:r>
          </a:p>
          <a:p>
            <a:r>
              <a:rPr lang="en-US" dirty="0"/>
              <a:t>Big meals must be balanced with protein, carbs, and fat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1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Needs to take place within 30-45 minutes of activity. </a:t>
            </a:r>
          </a:p>
          <a:p>
            <a:r>
              <a:rPr lang="en-US" dirty="0"/>
              <a:t>Protein and Carbs combined with </a:t>
            </a:r>
            <a:r>
              <a:rPr lang="en-US" dirty="0" smtClean="0"/>
              <a:t>hydration</a:t>
            </a:r>
          </a:p>
          <a:p>
            <a:r>
              <a:rPr lang="en-US" dirty="0" smtClean="0"/>
              <a:t>Sweat </a:t>
            </a:r>
            <a:r>
              <a:rPr lang="en-US" dirty="0"/>
              <a:t>losses should be matched by 100-150%</a:t>
            </a:r>
          </a:p>
          <a:p>
            <a:r>
              <a:rPr lang="en-US" dirty="0"/>
              <a:t>For every pound lost 16-24oz (1-2 water bottles) of fluid should be consumed</a:t>
            </a:r>
          </a:p>
          <a:p>
            <a:r>
              <a:rPr lang="en-US" dirty="0"/>
              <a:t>For extended workouts(longer than 45-60 </a:t>
            </a:r>
            <a:r>
              <a:rPr lang="en-US" dirty="0" err="1"/>
              <a:t>mins</a:t>
            </a:r>
            <a:r>
              <a:rPr lang="en-US" dirty="0"/>
              <a:t> in duration), drink a </a:t>
            </a:r>
            <a:r>
              <a:rPr lang="en-US" dirty="0" err="1"/>
              <a:t>gatorade</a:t>
            </a:r>
            <a:r>
              <a:rPr lang="en-US" dirty="0"/>
              <a:t> or </a:t>
            </a:r>
            <a:r>
              <a:rPr lang="en-US" dirty="0" err="1"/>
              <a:t>powerade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23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Eat at regular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983545"/>
            <a:ext cx="10394707" cy="16044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Eat 5-6 times a </a:t>
            </a:r>
            <a:r>
              <a:rPr lang="en-US" dirty="0" smtClean="0"/>
              <a:t>day </a:t>
            </a:r>
          </a:p>
          <a:p>
            <a:pPr lvl="1"/>
            <a:r>
              <a:rPr lang="en-US" dirty="0" smtClean="0"/>
              <a:t>Breakfast, mid morning snack, lunch (carb load), mid afternoon snack (something light before practice), Dinner</a:t>
            </a:r>
          </a:p>
          <a:p>
            <a:r>
              <a:rPr lang="en-US" dirty="0" smtClean="0"/>
              <a:t>protein </a:t>
            </a:r>
            <a:r>
              <a:rPr lang="en-US" dirty="0"/>
              <a:t>and carbs at each meal and snack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89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33531</TotalTime>
  <Words>1692</Words>
  <Application>Microsoft Office PowerPoint</Application>
  <PresentationFormat>Widescreen</PresentationFormat>
  <Paragraphs>171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Impact</vt:lpstr>
      <vt:lpstr>Times-Bold</vt:lpstr>
      <vt:lpstr>Times-Roman</vt:lpstr>
      <vt:lpstr>Vrinda</vt:lpstr>
      <vt:lpstr>Main Event</vt:lpstr>
      <vt:lpstr>Football Nutrition</vt:lpstr>
      <vt:lpstr>Why is nutrition important?</vt:lpstr>
      <vt:lpstr>Carbohydrates </vt:lpstr>
      <vt:lpstr>Protein</vt:lpstr>
      <vt:lpstr>Fats </vt:lpstr>
      <vt:lpstr>5 Good Nutrition Habits</vt:lpstr>
      <vt:lpstr>1. Hydrate</vt:lpstr>
      <vt:lpstr>2. Refuel</vt:lpstr>
      <vt:lpstr>3. Eat at regular intervals</vt:lpstr>
      <vt:lpstr>4. Varied and Balanced Diet </vt:lpstr>
      <vt:lpstr>5. Meet energy needs: How many calories does your body consume naturally in a day?</vt:lpstr>
      <vt:lpstr>The Basics:</vt:lpstr>
      <vt:lpstr>Sample Meal Plan: 3000 calories  goal: Trying to maintain lower body weight or lose weight</vt:lpstr>
      <vt:lpstr>Sample Meal Plan: 3500 calories  goal: maintain current weight</vt:lpstr>
      <vt:lpstr>Sample Meal Plan: 4000 calories  goal: ideal for maximum energy for most football players</vt:lpstr>
      <vt:lpstr>Sample Meal Plan: 5000 calories</vt:lpstr>
      <vt:lpstr>Consequences?: Dehydration</vt:lpstr>
      <vt:lpstr>Consuquences?: Heat Illnesses</vt:lpstr>
      <vt:lpstr>Take home message:</vt:lpstr>
      <vt:lpstr>References: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Nutrition</dc:title>
  <dc:creator>Staci Hosley</dc:creator>
  <cp:lastModifiedBy>Staci Hosley</cp:lastModifiedBy>
  <cp:revision>26</cp:revision>
  <dcterms:created xsi:type="dcterms:W3CDTF">2014-05-01T21:49:11Z</dcterms:created>
  <dcterms:modified xsi:type="dcterms:W3CDTF">2014-07-23T12:32:21Z</dcterms:modified>
</cp:coreProperties>
</file>